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0575-AC49-40C2-A579-DABDBD035AB4}" type="datetimeFigureOut">
              <a:rPr lang="en-US" smtClean="0"/>
              <a:pPr/>
              <a:t>4/6/2008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2C0B-4C28-49EA-8B11-214A48ADF8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ehdash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0"/>
            <a:ext cx="11287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928938" y="2071688"/>
            <a:ext cx="6215062" cy="1143000"/>
          </a:xfrm>
        </p:spPr>
        <p:txBody>
          <a:bodyPr/>
          <a:lstStyle/>
          <a:p>
            <a:r>
              <a:rPr lang="fa-IR" b="1" smtClean="0">
                <a:cs typeface="B Nazanin" pitchFamily="2" charset="-78"/>
              </a:rPr>
              <a:t>هفته‌بهداشت دهان‌و‌دندان</a:t>
            </a:r>
            <a:endParaRPr lang="en-US" b="1" smtClean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3886200"/>
            <a:ext cx="40005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17 – 29 فروردين 87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مركز بهداشت</a:t>
            </a:r>
            <a:endParaRPr lang="en-US" sz="4000" dirty="0" smtClean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5" name="Picture 4" descr="MD05.WMF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96838" y="977900"/>
            <a:ext cx="2832100" cy="5360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dentist.gif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858000" y="3357563"/>
            <a:ext cx="2066925" cy="3295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4757742" cy="4525963"/>
          </a:xfrm>
        </p:spPr>
        <p:txBody>
          <a:bodyPr/>
          <a:lstStyle/>
          <a:p>
            <a:pPr algn="just" rtl="1">
              <a:buNone/>
            </a:pPr>
            <a:r>
              <a:rPr lang="fa-IR" dirty="0" smtClean="0"/>
              <a:t>   </a:t>
            </a:r>
            <a:r>
              <a:rPr lang="fa-IR" dirty="0" smtClean="0">
                <a:cs typeface="B Koodak" pitchFamily="2" charset="-78"/>
              </a:rPr>
              <a:t>بهتر است بعد از هر وعده غذا، دندانها را مسواك كرد. البته چون اين كار براي همه عملي نيست، توصيه مي شود حداقل دوبار، شب قبل از خواب و صبح قبل يا بعد از صبحانه دندانها را مسواك كنيد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8" name="Picture 7" descr="25-590046634.gif"/>
          <p:cNvPicPr>
            <a:picLocks noChangeAspect="1"/>
          </p:cNvPicPr>
          <p:nvPr/>
        </p:nvPicPr>
        <p:blipFill>
          <a:blip r:embed="rId2">
            <a:grayscl/>
            <a:lum bright="20000"/>
          </a:blip>
          <a:stretch>
            <a:fillRect/>
          </a:stretch>
        </p:blipFill>
        <p:spPr>
          <a:xfrm>
            <a:off x="5572132" y="1428736"/>
            <a:ext cx="2500330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30" y="1600201"/>
            <a:ext cx="5186370" cy="2328866"/>
          </a:xfrm>
        </p:spPr>
        <p:txBody>
          <a:bodyPr/>
          <a:lstStyle/>
          <a:p>
            <a:pPr algn="just" rtl="1">
              <a:buNone/>
            </a:pPr>
            <a:r>
              <a:rPr lang="fa-IR" dirty="0" smtClean="0">
                <a:cs typeface="B Koodak" pitchFamily="2" charset="-78"/>
              </a:rPr>
              <a:t>    با مسواك كردن نمي توان سطوح بين دنداني را تميز كرد براي اين كار بايد از نخ دندان استفاده شود.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4" name="Picture 3" descr="75-332344396.gif"/>
          <p:cNvPicPr>
            <a:picLocks noChangeAspect="1"/>
          </p:cNvPicPr>
          <p:nvPr/>
        </p:nvPicPr>
        <p:blipFill>
          <a:blip r:embed="rId2">
            <a:grayscl/>
            <a:lum bright="20000"/>
          </a:blip>
          <a:stretch>
            <a:fillRect/>
          </a:stretch>
        </p:blipFill>
        <p:spPr>
          <a:xfrm>
            <a:off x="714348" y="1571612"/>
            <a:ext cx="2436411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cs typeface="B Jadid" pitchFamily="2" charset="-78"/>
              </a:rPr>
              <a:t>علل مختلفي براي ايجاد پوسيدگي مطرح شده است، ازجمله:</a:t>
            </a:r>
            <a:endParaRPr lang="en-US" sz="28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8715404" cy="405448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>
                <a:cs typeface="B Koodak" pitchFamily="2" charset="-78"/>
              </a:rPr>
              <a:t>1.</a:t>
            </a:r>
            <a:r>
              <a:rPr lang="fa-IR" dirty="0" smtClean="0"/>
              <a:t> </a:t>
            </a:r>
            <a:r>
              <a:rPr lang="fa-IR" dirty="0" smtClean="0">
                <a:cs typeface="B Koodak" pitchFamily="2" charset="-78"/>
              </a:rPr>
              <a:t>ميكروب ها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/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2. مواد قندي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/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3. مقاومت شخص و دندان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/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4. زمان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4" name="Picture 3" descr="chd22_2.jpe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428596" y="1643050"/>
            <a:ext cx="4310076" cy="33618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21.jpe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85719" y="571480"/>
            <a:ext cx="2291797" cy="26432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Jadid" pitchFamily="2" charset="-78"/>
              </a:rPr>
              <a:t>مسواك خوب داراي مشخصات زير است:</a:t>
            </a:r>
            <a:endParaRPr lang="en-US" sz="3600" dirty="0">
              <a:cs typeface="B Jadi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429684" cy="4500594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1. مسواك بايد رشته هاي نايلوني داشته باشد. </a:t>
            </a:r>
            <a:endParaRPr lang="en-US" dirty="0" smtClean="0">
              <a:solidFill>
                <a:schemeClr val="tx1"/>
              </a:solidFill>
              <a:cs typeface="B Koodak" pitchFamily="2" charset="-78"/>
            </a:endParaRPr>
          </a:p>
          <a:p>
            <a:pPr marL="514350" indent="-514350" algn="r" rtl="1"/>
            <a:endParaRPr lang="fa-IR" dirty="0" smtClean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2. رشته هاي مسواك بايد نرم و متوسط باشد. مسواك هاي زير به لثه و دندانها آسيب مي رساند. 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endParaRPr lang="fa-IR" dirty="0" smtClean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3. اندازه سر مسواك بايد متناسب با دهان فرد باشد. </a:t>
            </a:r>
          </a:p>
          <a:p>
            <a:endParaRPr lang="en-US" dirty="0">
              <a:solidFill>
                <a:schemeClr val="tx1"/>
              </a:solidFill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Jadid" pitchFamily="2" charset="-78"/>
              </a:rPr>
              <a:t>آيا مسواك برقي بر مسواك دستي ارجحيت دارد؟</a:t>
            </a:r>
            <a:endParaRPr lang="en-US" sz="32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1600200"/>
            <a:ext cx="5614998" cy="4525963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cs typeface="B Koodak" pitchFamily="2" charset="-78"/>
              </a:rPr>
              <a:t>     خير، هيچگونه تفاوتي از نظر تميز كردن دندان با اين دو روش وجود ندارد. كما اينكه نوع دستي قابليت مانور بيشتري دارد.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5" name="Picture 4" descr="22_6s.jpeg"/>
          <p:cNvPicPr>
            <a:picLocks noChangeAspect="1"/>
          </p:cNvPicPr>
          <p:nvPr/>
        </p:nvPicPr>
        <p:blipFill>
          <a:blip r:embed="rId2">
            <a:grayscl/>
            <a:lum bright="20000"/>
          </a:blip>
          <a:stretch>
            <a:fillRect/>
          </a:stretch>
        </p:blipFill>
        <p:spPr>
          <a:xfrm>
            <a:off x="285720" y="1714488"/>
            <a:ext cx="2739993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B Jadid" pitchFamily="2" charset="-78"/>
              </a:rPr>
              <a:t>زمان تعويض مسواك چه موقع است؟</a:t>
            </a:r>
            <a:endParaRPr lang="en-US" sz="4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/>
          <a:lstStyle/>
          <a:p>
            <a:pPr algn="just" rtl="1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fa-IR" dirty="0" smtClean="0">
                <a:cs typeface="B Koodak" pitchFamily="2" charset="-78"/>
              </a:rPr>
              <a:t>به محض اينكه موهاي مسواك شروع به سائيده شدن نمود، مسواك بايد تعويض شود كه اين مدت معمولاً سه ماه است. اما اين زمان بستگي به شدت و نحوة مسواك زدن فرد دارد.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7" name="Picture 6" descr="BIT0729.WMF"/>
          <p:cNvPicPr>
            <a:picLocks noChangeAspect="1"/>
          </p:cNvPicPr>
          <p:nvPr/>
        </p:nvPicPr>
        <p:blipFill>
          <a:blip r:embed="rId2">
            <a:grayscl/>
            <a:lum bright="10000"/>
          </a:blip>
          <a:stretch>
            <a:fillRect/>
          </a:stretch>
        </p:blipFill>
        <p:spPr>
          <a:xfrm>
            <a:off x="5166806" y="2428868"/>
            <a:ext cx="3284550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857232"/>
            <a:ext cx="4872014" cy="2786082"/>
          </a:xfrm>
        </p:spPr>
        <p:txBody>
          <a:bodyPr>
            <a:normAutofit fontScale="92500" lnSpcReduction="20000"/>
          </a:bodyPr>
          <a:lstStyle/>
          <a:p>
            <a:pPr algn="just" rtl="1">
              <a:buNone/>
            </a:pPr>
            <a:r>
              <a:rPr lang="en-US" dirty="0" smtClean="0">
                <a:cs typeface="B Koodak" pitchFamily="2" charset="-78"/>
              </a:rPr>
              <a:t>    </a:t>
            </a:r>
            <a:r>
              <a:rPr lang="fa-IR" dirty="0" smtClean="0">
                <a:cs typeface="B Koodak" pitchFamily="2" charset="-78"/>
              </a:rPr>
              <a:t>خمير دندان داراي مواد شوينده، پاك كننده، براق كننده، خوشبو و خوش طمع كننده مي باشد، همچنين برخي از خمير دندانها داراي تركيبات فلورايد هستند كه مقاومت دندان را در برابر پوسيدگي افزايش مي دهد. 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5" name="Picture 4" descr="HHGC115D.WMF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14282" y="714356"/>
            <a:ext cx="3742894" cy="23344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5114932" cy="1757362"/>
          </a:xfrm>
        </p:spPr>
        <p:txBody>
          <a:bodyPr/>
          <a:lstStyle/>
          <a:p>
            <a:pPr algn="just" rtl="1">
              <a:buNone/>
            </a:pPr>
            <a:r>
              <a:rPr lang="en-US" dirty="0" smtClean="0">
                <a:cs typeface="B Koodak" pitchFamily="2" charset="-78"/>
              </a:rPr>
              <a:t>    </a:t>
            </a:r>
            <a:r>
              <a:rPr lang="fa-IR" dirty="0" smtClean="0">
                <a:cs typeface="B Koodak" pitchFamily="2" charset="-78"/>
              </a:rPr>
              <a:t>خمير دندان حاوي فلورايد ميزان پوسيدگي دندانها را به مقدار</a:t>
            </a:r>
            <a:r>
              <a:rPr lang="en-US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15 تا 30 درصد كاهش مي دهد.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5" name="Picture 4" descr="MD06.WMF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5072066" y="1285860"/>
            <a:ext cx="3834003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/>
          <a:lstStyle/>
          <a:p>
            <a:pPr algn="just" rtl="1">
              <a:buNone/>
            </a:pPr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en-US" dirty="0" smtClean="0"/>
              <a:t>  </a:t>
            </a:r>
            <a:r>
              <a:rPr lang="fa-IR" dirty="0" smtClean="0">
                <a:cs typeface="B Koodak" pitchFamily="2" charset="-78"/>
              </a:rPr>
              <a:t>استفاده از نمك خشك، جوش شيرين، و ساير پودرها براي</a:t>
            </a:r>
            <a:r>
              <a:rPr lang="en-US" dirty="0" smtClean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مسواك كردن صحيح نيست و باعث ساييدگي مينا و تراشيدن لثه مي شود . استفاده از آب نمك رقيق (نصف قاشق چايخوري در يك ليوان آب جوشيده سرد شده ) مفيد مي باشد، ولي نمي تواند جايگزين مسواك و خميردندان شود. 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5" name="Picture 4" descr="HESI006D.WMF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714348" y="2786058"/>
            <a:ext cx="3643338" cy="40234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78" y="1142984"/>
            <a:ext cx="5257808" cy="4525963"/>
          </a:xfrm>
        </p:spPr>
        <p:txBody>
          <a:bodyPr/>
          <a:lstStyle/>
          <a:p>
            <a:pPr algn="just" rtl="1">
              <a:buNone/>
            </a:pPr>
            <a:r>
              <a:rPr lang="fa-IR" dirty="0" smtClean="0"/>
              <a:t>   </a:t>
            </a:r>
            <a:r>
              <a:rPr lang="fa-IR" dirty="0" smtClean="0">
                <a:cs typeface="B Koodak" pitchFamily="2" charset="-78"/>
              </a:rPr>
              <a:t>چون خرده هاي مواد غذايي و ميكروبها روي سطح زبان جمع مي شود بهتر است روي زبان را هم با مسواك تميز كنيد. براي اين كار مسواك را در عقب زبان قرار دهيد و به طرف جلو بكشيد. تميز كردن زبان نقش مهمي در از بين بردن بوي بد دهان دارد. 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4" name="Picture 3" descr="PECA037D.WMF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0" y="1285860"/>
            <a:ext cx="3450173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78" y="1600200"/>
            <a:ext cx="5472122" cy="4525963"/>
          </a:xfrm>
        </p:spPr>
        <p:txBody>
          <a:bodyPr/>
          <a:lstStyle/>
          <a:p>
            <a:pPr algn="just" rtl="1">
              <a:buNone/>
            </a:pPr>
            <a:r>
              <a:rPr lang="fa-IR" dirty="0" smtClean="0"/>
              <a:t>   </a:t>
            </a:r>
            <a:r>
              <a:rPr lang="fa-IR" dirty="0" smtClean="0">
                <a:cs typeface="B Koodak" pitchFamily="2" charset="-78"/>
              </a:rPr>
              <a:t>هيچ وقت مسواك خيس را در جعبه سربسته نگذاريد، چون مرطوب ماندن مسواك باعث رشد ميكروب ها روي آن مي شود.</a:t>
            </a:r>
            <a:endParaRPr lang="en-US" dirty="0">
              <a:cs typeface="B Koodak" pitchFamily="2" charset="-78"/>
            </a:endParaRPr>
          </a:p>
        </p:txBody>
      </p:sp>
      <p:pic>
        <p:nvPicPr>
          <p:cNvPr id="4" name="Picture 3" descr="MD05.WMF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714348" y="785794"/>
            <a:ext cx="2000264" cy="37861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386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هفته‌بهداشت دهان‌و‌دندان</vt:lpstr>
      <vt:lpstr>مسواك خوب داراي مشخصات زير است:</vt:lpstr>
      <vt:lpstr>آيا مسواك برقي بر مسواك دستي ارجحيت دارد؟</vt:lpstr>
      <vt:lpstr>زمان تعويض مسواك چه موقع است؟</vt:lpstr>
      <vt:lpstr>Slide 5</vt:lpstr>
      <vt:lpstr>Slide 6</vt:lpstr>
      <vt:lpstr>Slide 7</vt:lpstr>
      <vt:lpstr>Slide 8</vt:lpstr>
      <vt:lpstr>Slide 9</vt:lpstr>
      <vt:lpstr>Slide 10</vt:lpstr>
      <vt:lpstr>Slide 11</vt:lpstr>
      <vt:lpstr>علل مختلفي براي ايجاد پوسيدگي مطرح شده است، ازجمله: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</cp:revision>
  <dcterms:created xsi:type="dcterms:W3CDTF">2008-04-05T07:35:28Z</dcterms:created>
  <dcterms:modified xsi:type="dcterms:W3CDTF">2008-04-06T07:46:57Z</dcterms:modified>
</cp:coreProperties>
</file>